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266" r:id="rId9"/>
    <p:sldId id="265" r:id="rId10"/>
    <p:sldId id="269" r:id="rId11"/>
    <p:sldId id="26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D694C9-2371-3A2B-42C0-D9157A6D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23E79F-672F-2BF6-6C30-E71B5138F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407E5-B6EC-66C8-5506-75F6CC3F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909ADE-97BF-26C4-56A3-A6FF5544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55865A-844B-1B4A-462E-33B33217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93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19DF9-BC51-FC02-65A5-684BC19A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2BCCBC-54CB-8FD2-1E8B-6379DCD91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9A8F8E-03DF-5EDB-8025-AEB137F06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DD6BDE-F902-8D86-37B0-966C4717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62494-871B-1C12-964D-753E707E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512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216F034-E5D8-2809-2D28-D79B392C4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AB0CC7-09E8-CFEC-A59D-851543F8C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D66588-5A6B-691B-991C-03113FC1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9AD002-221E-00BB-DBA0-FB38B398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56AC78-84A9-6319-78B8-D6E49353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553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8B419-B419-208D-8EE7-CA62E2E5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B5BB15-20A5-716D-B5D8-C990D44B3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C5DD8A-AE61-23F6-60D9-B7855F80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64F094-AC48-AE8F-B2BF-0626BD946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C3494C-F09F-282A-584C-8798187F2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613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773ADC-9D5F-1AD7-0110-309D3AB8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466CC2-7A73-C3AC-D268-47B6F6C1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1403DB-A865-F047-FF8C-8B4836139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1B3322-579A-4D8E-4F0E-8A3FE7A0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CC4515-8803-2335-7A52-C65298FD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756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1B817-C305-98EE-3D48-EE4021CC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EF6DE7-564A-D3D5-2895-3AB7135EA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9F1CDD-5FED-77A2-9F09-4D8A5C54D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0B679D0-807D-1F1A-56D6-5EA2DFF6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6820DF-63FD-C28A-7FDE-8F9E88B9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A365A1-9E32-C3A6-0AF1-720C0B48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700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3990E-F91C-0E62-8EDB-1444647A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20DAD4-E5AB-A0B9-9936-B352CAEA3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FDECD8-FE92-A919-E34C-5C7F2E546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2BED0A-4CF3-0C84-EDB9-14DAE3907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67765F-4000-AD1A-4184-90C40E632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740391D-7E76-7764-C772-D2F78590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CC4325-72C9-5ABD-0502-4DC47A0E5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DA2C2A4-3206-8ABC-2031-28E1C0F4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450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721E4-176C-5C78-3D15-C960C660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0C46841-B5AB-6297-C0C8-4197F5CB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86C077-ADF2-2D2E-4AE4-FCC11536E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A86644-F2A1-FBBF-F3BA-58974A7E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630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80343B5-419A-1AEB-5FF7-6D39F7647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DF4595-9879-6E18-B67E-F4D3300B2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085305-CACC-B0A0-F29C-9E2B43865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027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4D3BE-1DE1-5E55-6A3D-596BAAB1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089A0-EA5E-0AEB-BA1A-3462127BA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4CDECD-38B5-A71A-E8AE-F9E085604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85651DB-9B7A-0280-CC4C-1E386643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989D3E-D1B1-3315-5DA8-7B3503EC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356ED8-AE3D-7DB5-5578-68F36AFE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766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178AF-97E0-844A-2ECB-8D278F28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84F0E2D-FED0-4855-4D14-EA3B3152A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0F3DF7-2250-948B-1DFC-361FDA40C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FB2F3A-4A26-5C71-865E-44C2614D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97AC35-C023-BDCC-9D00-279642E75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95F931-D384-A0F7-A21D-F4F9E2B76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774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5CC721-8D7F-594A-1BCE-A1AB21A9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A342EB-D108-6675-2B14-874EF4103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2F79B7-2D8C-280A-410F-03ABAED41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4F0FC-EC2A-43B0-95E3-87C49EFF8EB6}" type="datetimeFigureOut">
              <a:rPr lang="de-AT" smtClean="0"/>
              <a:t>19.02.2026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EA158-9D31-AEFF-819E-1FF8707B1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266AAB-EE75-A741-F451-56FECFE1A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8541D-C309-4AB5-A505-5E6F339AA4B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80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sydrivers.at/krems/lernbehelf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7D2A63-2661-A118-B919-AD7351027E65}"/>
              </a:ext>
            </a:extLst>
          </p:cNvPr>
          <p:cNvSpPr txBox="1"/>
          <p:nvPr/>
        </p:nvSpPr>
        <p:spPr>
          <a:xfrm>
            <a:off x="393404" y="299830"/>
            <a:ext cx="90838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Willkommen zur Begleiterschulung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7759DBF-DDE1-6954-0C06-EF9F503C724A}"/>
              </a:ext>
            </a:extLst>
          </p:cNvPr>
          <p:cNvSpPr txBox="1"/>
          <p:nvPr/>
        </p:nvSpPr>
        <p:spPr>
          <a:xfrm>
            <a:off x="393405" y="1762360"/>
            <a:ext cx="8825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               		</a:t>
            </a:r>
            <a:r>
              <a:rPr lang="de-AT" sz="4000" dirty="0">
                <a:latin typeface="+mj-lt"/>
              </a:rPr>
              <a:t>@Easy Drivers (Krems)</a:t>
            </a:r>
          </a:p>
          <a:p>
            <a:endParaRPr lang="de-AT" sz="4000" dirty="0">
              <a:latin typeface="+mj-lt"/>
            </a:endParaRPr>
          </a:p>
          <a:p>
            <a:r>
              <a:rPr lang="de-AT" sz="4000" dirty="0">
                <a:latin typeface="+mj-lt"/>
              </a:rPr>
              <a:t>       		@easydrivers</a:t>
            </a:r>
          </a:p>
          <a:p>
            <a:endParaRPr lang="de-AT" sz="4000" dirty="0">
              <a:latin typeface="+mj-lt"/>
            </a:endParaRPr>
          </a:p>
          <a:p>
            <a:r>
              <a:rPr lang="de-AT" sz="4000" dirty="0">
                <a:latin typeface="+mj-lt"/>
              </a:rPr>
              <a:t> App:	Easy Drivers Krems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E8F5A46-8E65-7DED-D7CA-876D019C6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1" y="1712349"/>
            <a:ext cx="818707" cy="81870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121D66B-9CB4-FD89-8F0B-2DF3DBB2F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2768702"/>
            <a:ext cx="1111360" cy="11113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ADCB11A-C3C5-4BB4-A5C0-00C315776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7485">
            <a:off x="8256339" y="1651432"/>
            <a:ext cx="2237002" cy="337964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EFBE8AF-F30E-097C-B96E-404A19327415}"/>
              </a:ext>
            </a:extLst>
          </p:cNvPr>
          <p:cNvSpPr txBox="1"/>
          <p:nvPr/>
        </p:nvSpPr>
        <p:spPr>
          <a:xfrm>
            <a:off x="286396" y="5694657"/>
            <a:ext cx="6186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Londrina Solid" panose="02000506000000020003"/>
              </a:rPr>
              <a:t>Vortragende/r:</a:t>
            </a:r>
          </a:p>
          <a:p>
            <a:r>
              <a:rPr lang="de-DE" sz="3200" dirty="0" err="1">
                <a:solidFill>
                  <a:schemeClr val="bg1"/>
                </a:solidFill>
                <a:latin typeface="Londrina Solid" panose="02000506000000020003"/>
              </a:rPr>
              <a:t>Teuschl</a:t>
            </a:r>
            <a:r>
              <a:rPr lang="de-DE" sz="3200">
                <a:solidFill>
                  <a:schemeClr val="bg1"/>
                </a:solidFill>
                <a:latin typeface="Londrina Solid" panose="02000506000000020003"/>
              </a:rPr>
              <a:t> Florian</a:t>
            </a:r>
            <a:endParaRPr lang="de-DE" sz="3200" dirty="0">
              <a:solidFill>
                <a:schemeClr val="bg1"/>
              </a:solidFill>
              <a:latin typeface="Londrina Solid" panose="0200050600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114854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F2EDA81-E3B4-C616-2C50-78C1312C7770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Praxisprüfung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E96AC2-6AF8-4AB7-B951-85CAF372EAE4}"/>
              </a:ext>
            </a:extLst>
          </p:cNvPr>
          <p:cNvSpPr txBox="1"/>
          <p:nvPr/>
        </p:nvSpPr>
        <p:spPr>
          <a:xfrm>
            <a:off x="393405" y="1547585"/>
            <a:ext cx="6960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Privatauto 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BegleiterIn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(4-Türer, Vignette, Bescheid)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oder Fahrschulauto +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FahrlehrerIn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Das Nachfahren (von z.B. Bekannten/Verwandten) während der Prüfungsfahrt ist </a:t>
            </a:r>
            <a:r>
              <a:rPr kumimoji="0" lang="de-DE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nicht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gestattet</a:t>
            </a:r>
            <a:br>
              <a:rPr lang="de-DE" sz="2000" i="1" dirty="0">
                <a:solidFill>
                  <a:srgbClr val="000000"/>
                </a:solidFill>
                <a:latin typeface="Calibri Light" panose="020F0302020204030204"/>
              </a:rPr>
            </a:b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Stille im Fahrzeug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frühestens mit 17. bzw. 18. Geburtstag möglich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Montag ab 8 Uhr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E5007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FLEXIBEL SEIN BITTE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- keine freie Terminwahl)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Grafik 4" descr="Klemmbrett teilweise ausgefüllt mit einfarbiger Füllung">
            <a:extLst>
              <a:ext uri="{FF2B5EF4-FFF2-40B4-BE49-F238E27FC236}">
                <a16:creationId xmlns:a16="http://schemas.microsoft.com/office/drawing/2014/main" id="{C211EA52-C6F3-F670-6FAE-206D6AFA4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44189">
            <a:off x="8677943" y="1749503"/>
            <a:ext cx="2654595" cy="26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3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F2EDA81-E3B4-C616-2C50-78C1312C7770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Praxisprüfung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E96AC2-6AF8-4AB7-B951-85CAF372EAE4}"/>
              </a:ext>
            </a:extLst>
          </p:cNvPr>
          <p:cNvSpPr txBox="1"/>
          <p:nvPr/>
        </p:nvSpPr>
        <p:spPr>
          <a:xfrm>
            <a:off x="393405" y="2228671"/>
            <a:ext cx="91014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dirty="0">
                <a:hlinkClick r:id="rId3"/>
              </a:rPr>
              <a:t>https://www.easydrivers.at/krems/lernbehelfe</a:t>
            </a:r>
            <a:endParaRPr lang="de-AT" sz="3600" dirty="0"/>
          </a:p>
          <a:p>
            <a:endParaRPr lang="de-AT" sz="3600" dirty="0"/>
          </a:p>
          <a:p>
            <a:endParaRPr lang="de-AT" sz="2400" dirty="0"/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F5F939-B18C-2011-1218-638EF7382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009" y="2871927"/>
            <a:ext cx="2527600" cy="27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7D2A63-2661-A118-B919-AD7351027E65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Voraussetzungen L-Taferl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5A33F31-A569-DA53-93B4-15E3B46C0685}"/>
              </a:ext>
            </a:extLst>
          </p:cNvPr>
          <p:cNvSpPr txBox="1"/>
          <p:nvPr/>
        </p:nvSpPr>
        <p:spPr>
          <a:xfrm>
            <a:off x="393405" y="1650165"/>
            <a:ext cx="82933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ärztliches Gutachten (18 Monate gültig)</a:t>
            </a:r>
            <a:endParaRPr lang="de-DE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abgeschlossener Theoriekurs</a:t>
            </a:r>
            <a:endParaRPr lang="de-DE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Mindestschulung an Fahrstunden</a:t>
            </a:r>
            <a:endParaRPr lang="de-DE" sz="2400" dirty="0">
              <a:latin typeface="+mj-lt"/>
            </a:endParaRPr>
          </a:p>
          <a:p>
            <a:r>
              <a:rPr lang="de-DE" sz="2400" dirty="0">
                <a:solidFill>
                  <a:srgbClr val="000000"/>
                </a:solidFill>
                <a:latin typeface="+mj-lt"/>
              </a:rPr>
              <a:t>   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(L17 = 12 Lektionen, B </a:t>
            </a:r>
            <a:r>
              <a:rPr lang="de-DE" sz="2400" b="0" i="0" u="none" strike="noStrike">
                <a:solidFill>
                  <a:srgbClr val="000000"/>
                </a:solidFill>
                <a:effectLst/>
                <a:latin typeface="+mj-lt"/>
              </a:rPr>
              <a:t>= 8 </a:t>
            </a: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Lektionen)</a:t>
            </a:r>
            <a:endParaRPr lang="de-DE" sz="240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 Begleiterschulung</a:t>
            </a:r>
          </a:p>
          <a:p>
            <a:endParaRPr lang="de-DE" sz="2400" dirty="0">
              <a:latin typeface="+mj-lt"/>
            </a:endParaRPr>
          </a:p>
          <a:p>
            <a:r>
              <a:rPr lang="de-DE" sz="2400" b="0" i="0" u="none" strike="noStrike" dirty="0">
                <a:solidFill>
                  <a:srgbClr val="E5007D"/>
                </a:solidFill>
                <a:effectLst/>
                <a:latin typeface="Londrina Solid" panose="02000506000000020003" pitchFamily="50" charset="0"/>
              </a:rPr>
              <a:t>ALLES ERLEDIGT?</a:t>
            </a:r>
            <a:endParaRPr lang="de-DE" sz="2400" dirty="0">
              <a:solidFill>
                <a:srgbClr val="000000"/>
              </a:solidFill>
              <a:effectLst/>
              <a:latin typeface="Londrina Solid" panose="02000506000000020003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L-Taferl und Fahrtenprotokolle bekommst du heute</a:t>
            </a:r>
            <a:r>
              <a:rPr lang="de-DE" sz="2400" dirty="0">
                <a:solidFill>
                  <a:srgbClr val="000000"/>
                </a:solidFill>
                <a:latin typeface="+mj-lt"/>
              </a:rPr>
              <a:t>.</a:t>
            </a:r>
            <a:endParaRPr lang="de-DE" sz="24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Bescheid kommt per Mail (dauert ein paar Werktage).</a:t>
            </a:r>
            <a:endParaRPr lang="de-DE" sz="2400" dirty="0">
              <a:latin typeface="+mj-lt"/>
            </a:endParaRPr>
          </a:p>
          <a:p>
            <a:endParaRPr lang="de-AT" dirty="0"/>
          </a:p>
        </p:txBody>
      </p:sp>
      <p:pic>
        <p:nvPicPr>
          <p:cNvPr id="12" name="Grafik 11" descr="Prüfliste mit einfarbiger Füllung">
            <a:extLst>
              <a:ext uri="{FF2B5EF4-FFF2-40B4-BE49-F238E27FC236}">
                <a16:creationId xmlns:a16="http://schemas.microsoft.com/office/drawing/2014/main" id="{D6F03BFA-11A8-DBF4-7EA4-DD5482C13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87475">
            <a:off x="8951974" y="2012668"/>
            <a:ext cx="2276649" cy="22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6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7D2A63-2661-A118-B919-AD7351027E65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Bitte beachte!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642B50-70E9-4D29-3886-5C833B401411}"/>
              </a:ext>
            </a:extLst>
          </p:cNvPr>
          <p:cNvSpPr txBox="1"/>
          <p:nvPr/>
        </p:nvSpPr>
        <p:spPr>
          <a:xfrm>
            <a:off x="393405" y="1594839"/>
            <a:ext cx="66772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1" i="0" u="none" strike="noStrike" dirty="0">
                <a:solidFill>
                  <a:srgbClr val="E5007B"/>
                </a:solidFill>
                <a:effectLst/>
                <a:latin typeface="+mj-lt"/>
              </a:rPr>
              <a:t>Bescheid mitführen!</a:t>
            </a:r>
            <a:endParaRPr lang="de-DE" sz="2400" b="1" dirty="0">
              <a:solidFill>
                <a:srgbClr val="E5007B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L-Taferl sichtbar montieren</a:t>
            </a:r>
            <a:endParaRPr lang="de-DE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Führerschein des/der Begleiters/in</a:t>
            </a:r>
            <a:endParaRPr lang="de-DE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Lichtbildausweis des/der Führerscheinwerbers</a:t>
            </a:r>
            <a:r>
              <a:rPr lang="de-DE" sz="2400" dirty="0">
                <a:solidFill>
                  <a:srgbClr val="000000"/>
                </a:solidFill>
                <a:latin typeface="+mj-lt"/>
              </a:rPr>
              <a:t>/in</a:t>
            </a:r>
            <a:endParaRPr lang="de-DE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Zulassungspapiere</a:t>
            </a:r>
            <a:endParaRPr lang="de-DE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ggf. Zustimmungserklärung</a:t>
            </a:r>
            <a:endParaRPr lang="de-DE" sz="2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Alkoholverbot! (0,1 Promille)</a:t>
            </a:r>
            <a:endParaRPr lang="de-DE" sz="2400" dirty="0">
              <a:latin typeface="+mj-lt"/>
            </a:endParaRPr>
          </a:p>
          <a:p>
            <a:r>
              <a:rPr lang="de-DE" sz="2400" b="0" i="0" u="none" strike="noStrike" dirty="0">
                <a:solidFill>
                  <a:srgbClr val="E5007D"/>
                </a:solidFill>
                <a:effectLst/>
                <a:latin typeface="Londrina Solid" panose="02000506000000020003" pitchFamily="50" charset="0"/>
              </a:rPr>
              <a:t>WICHTIG!</a:t>
            </a:r>
            <a:endParaRPr lang="de-DE" sz="2400" dirty="0">
              <a:solidFill>
                <a:srgbClr val="000000"/>
              </a:solidFill>
              <a:effectLst/>
              <a:latin typeface="Londrina Solid" panose="02000506000000020003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18 Monate Gültigkeit, keine Verlängerung!</a:t>
            </a:r>
            <a:endParaRPr lang="de-DE" sz="24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nur in Österreich!</a:t>
            </a:r>
            <a:endParaRPr lang="de-DE" sz="2400" dirty="0">
              <a:latin typeface="+mj-lt"/>
            </a:endParaRPr>
          </a:p>
          <a:p>
            <a:endParaRPr lang="de-AT" dirty="0"/>
          </a:p>
        </p:txBody>
      </p:sp>
      <p:pic>
        <p:nvPicPr>
          <p:cNvPr id="5" name="Grafik 4" descr="Warnung mit einfarbiger Füllung">
            <a:extLst>
              <a:ext uri="{FF2B5EF4-FFF2-40B4-BE49-F238E27FC236}">
                <a16:creationId xmlns:a16="http://schemas.microsoft.com/office/drawing/2014/main" id="{96F213BE-6B15-1963-31AF-146A6474B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20924">
            <a:off x="8231022" y="1980778"/>
            <a:ext cx="2250558" cy="225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7D2A63-2661-A118-B919-AD7351027E65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Kilometer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642B50-70E9-4D29-3886-5C833B401411}"/>
              </a:ext>
            </a:extLst>
          </p:cNvPr>
          <p:cNvSpPr txBox="1"/>
          <p:nvPr/>
        </p:nvSpPr>
        <p:spPr>
          <a:xfrm>
            <a:off x="393405" y="1424474"/>
            <a:ext cx="8609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E5007D"/>
                </a:solidFill>
                <a:effectLst/>
                <a:latin typeface="Londrina Solid" panose="02000506000000020003" pitchFamily="50" charset="0"/>
              </a:rPr>
              <a:t> L17</a:t>
            </a:r>
            <a:endParaRPr lang="de-DE" sz="2400" dirty="0">
              <a:latin typeface="Londrina Solid" panose="02000506000000020003" pitchFamily="50" charset="0"/>
            </a:endParaRPr>
          </a:p>
          <a:p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1000 km → 1. Beobachtungsfahrt </a:t>
            </a:r>
            <a:b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1000 km → 2. Beobachtungsfahrt </a:t>
            </a:r>
            <a:b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1000 km → 3 Fahrstunden als </a:t>
            </a:r>
            <a:r>
              <a:rPr lang="de-DE" sz="2400" b="0" i="0" u="none" strike="noStrike">
                <a:solidFill>
                  <a:srgbClr val="000000"/>
                </a:solidFill>
                <a:effectLst/>
                <a:latin typeface="+mj-lt"/>
              </a:rPr>
              <a:t>Prüfungsvorbereitung </a:t>
            </a:r>
            <a:br>
              <a:rPr lang="de-DE" sz="2400">
                <a:solidFill>
                  <a:srgbClr val="000000"/>
                </a:solidFill>
                <a:latin typeface="+mj-lt"/>
              </a:rPr>
            </a:br>
            <a:r>
              <a:rPr lang="de-DE" sz="2400" b="0" i="0" u="none" strike="noStrike">
                <a:solidFill>
                  <a:srgbClr val="000000"/>
                </a:solidFill>
                <a:effectLst/>
                <a:latin typeface="+mj-lt"/>
              </a:rPr>
              <a:t>mit dem Fahrschulauto</a:t>
            </a:r>
            <a:endParaRPr lang="de-DE" sz="24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E5007D"/>
                </a:solidFill>
                <a:effectLst/>
                <a:latin typeface="Londrina Solid" panose="02000506000000020003" pitchFamily="50" charset="0"/>
              </a:rPr>
              <a:t> B DUAL</a:t>
            </a:r>
            <a:endParaRPr lang="de-DE" sz="2400" dirty="0">
              <a:latin typeface="Londrina Solid" panose="02000506000000020003" pitchFamily="50" charset="0"/>
            </a:endParaRPr>
          </a:p>
          <a:p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1000 km → Beobachtungsfahrt </a:t>
            </a:r>
            <a:endParaRPr lang="de-DE" sz="24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E5007D"/>
                </a:solidFill>
                <a:effectLst/>
                <a:latin typeface="Londrina Solid" panose="02000506000000020003" pitchFamily="50" charset="0"/>
              </a:rPr>
              <a:t> B VOLL</a:t>
            </a:r>
            <a:endParaRPr lang="de-DE" sz="2400" dirty="0">
              <a:latin typeface="Londrina Solid" panose="02000506000000020003" pitchFamily="50" charset="0"/>
            </a:endParaRPr>
          </a:p>
          <a:p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kein Fahrtenprotokoll, keine Beobachtungsfahrt</a:t>
            </a:r>
            <a:endParaRPr lang="de-DE" sz="2400" dirty="0">
              <a:solidFill>
                <a:srgbClr val="000000"/>
              </a:solidFill>
              <a:effectLst/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b="0" i="0" u="none" strike="noStrike" dirty="0">
                <a:solidFill>
                  <a:srgbClr val="E5007D"/>
                </a:solidFill>
                <a:effectLst/>
                <a:latin typeface="Londrina Solid" panose="02000506000000020003" pitchFamily="50" charset="0"/>
              </a:rPr>
              <a:t> B VOLL +</a:t>
            </a:r>
            <a:endParaRPr lang="de-DE" sz="2400" dirty="0">
              <a:latin typeface="Londrina Solid" panose="02000506000000020003" pitchFamily="50" charset="0"/>
            </a:endParaRPr>
          </a:p>
          <a:p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500 km → kostenlose Beobachtungsfahrt</a:t>
            </a:r>
            <a:endParaRPr lang="de-DE" sz="2400" dirty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6" name="Grafik 5" descr="Unterschrift mit einfarbiger Füllung">
            <a:extLst>
              <a:ext uri="{FF2B5EF4-FFF2-40B4-BE49-F238E27FC236}">
                <a16:creationId xmlns:a16="http://schemas.microsoft.com/office/drawing/2014/main" id="{31A4DAC6-5972-733D-4C0C-7EA4FB740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86039" y="2178111"/>
            <a:ext cx="2608520" cy="260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3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07D2A63-2661-A118-B919-AD7351027E65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Termine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642B50-70E9-4D29-3886-5C833B401411}"/>
              </a:ext>
            </a:extLst>
          </p:cNvPr>
          <p:cNvSpPr txBox="1"/>
          <p:nvPr/>
        </p:nvSpPr>
        <p:spPr>
          <a:xfrm>
            <a:off x="393405" y="1932996"/>
            <a:ext cx="77086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bitte rechtzeitig vereinbaren (ca. 1 Monat bevor du die 1000 km erreichst; Wenn du in den Ferien einen Termin möchtest, dann melde dich noch früher.)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14 Tage Pause zwischen zwei Beobachtungsfahrten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bitte nicht 3000 km durchfahren; Du musst nach jeder Beobachtungsfahrt bei NULL anfangen!</a:t>
            </a:r>
            <a:endParaRPr lang="de-DE" sz="2800" dirty="0">
              <a:latin typeface="+mj-lt"/>
            </a:endParaRPr>
          </a:p>
        </p:txBody>
      </p:sp>
      <p:pic>
        <p:nvPicPr>
          <p:cNvPr id="5" name="Grafik 4" descr="Telefon mit einfarbiger Füllung">
            <a:extLst>
              <a:ext uri="{FF2B5EF4-FFF2-40B4-BE49-F238E27FC236}">
                <a16:creationId xmlns:a16="http://schemas.microsoft.com/office/drawing/2014/main" id="{456EB00C-FD8C-6AC4-0BCF-3DD45BAC5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10313">
            <a:off x="8711607" y="2252871"/>
            <a:ext cx="2037907" cy="20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0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E602EF4-AAA2-A3D4-595E-351DE20E99ED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Tipps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E35FC-7395-950F-0296-0DB49DF0197A}"/>
              </a:ext>
            </a:extLst>
          </p:cNvPr>
          <p:cNvSpPr txBox="1"/>
          <p:nvPr/>
        </p:nvSpPr>
        <p:spPr>
          <a:xfrm>
            <a:off x="393405" y="2030819"/>
            <a:ext cx="456136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Versicherung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dirty="0">
                <a:solidFill>
                  <a:srgbClr val="000000"/>
                </a:solidFill>
                <a:latin typeface="+mj-lt"/>
              </a:rPr>
              <a:t>Rückblickspiegel (20€)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kein Zeitdruck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Unterstützung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langsam steigern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Blicktechnik (3-S-Blick!)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Übungsplatz</a:t>
            </a:r>
            <a:endParaRPr lang="de-DE" sz="2800" dirty="0">
              <a:latin typeface="+mj-lt"/>
            </a:endParaRPr>
          </a:p>
          <a:p>
            <a:endParaRPr lang="de-AT" dirty="0"/>
          </a:p>
        </p:txBody>
      </p:sp>
      <p:pic>
        <p:nvPicPr>
          <p:cNvPr id="11" name="Grafik 10" descr="Lichter an mit einfarbiger Füllung">
            <a:extLst>
              <a:ext uri="{FF2B5EF4-FFF2-40B4-BE49-F238E27FC236}">
                <a16:creationId xmlns:a16="http://schemas.microsoft.com/office/drawing/2014/main" id="{84F1C2F6-A425-5EEA-ECF7-73545D7F8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69541">
            <a:off x="7946065" y="2002044"/>
            <a:ext cx="2686493" cy="26864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65CA9E1-ADF9-8E59-AA45-F404D5FE7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3164">
            <a:off x="3960857" y="2072935"/>
            <a:ext cx="1864680" cy="12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5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A0A52F3-94A0-91D8-E91E-0EEA6E4BC878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Besondere Stellen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E531D1-BA25-4F20-03C6-63127FA714B5}"/>
              </a:ext>
            </a:extLst>
          </p:cNvPr>
          <p:cNvSpPr txBox="1"/>
          <p:nvPr/>
        </p:nvSpPr>
        <p:spPr>
          <a:xfrm>
            <a:off x="3056861" y="3254966"/>
            <a:ext cx="6113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2DFD169-9991-DFFE-E470-5F6264922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05" y="2020807"/>
            <a:ext cx="4953000" cy="332422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B11A88B-687B-581F-22B2-3524F2EBF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455" y="1692659"/>
            <a:ext cx="4944622" cy="306605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625F2DD1-D7C8-CA4C-08D2-CA996B8649CE}"/>
              </a:ext>
            </a:extLst>
          </p:cNvPr>
          <p:cNvSpPr txBox="1"/>
          <p:nvPr/>
        </p:nvSpPr>
        <p:spPr>
          <a:xfrm>
            <a:off x="393405" y="1512968"/>
            <a:ext cx="4131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dirty="0">
                <a:latin typeface="+mj-lt"/>
              </a:rPr>
              <a:t>Krems Wilheringstraße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748CC6B-20F5-D390-55D3-B44DD55394DC}"/>
              </a:ext>
            </a:extLst>
          </p:cNvPr>
          <p:cNvSpPr txBox="1"/>
          <p:nvPr/>
        </p:nvSpPr>
        <p:spPr>
          <a:xfrm>
            <a:off x="6456178" y="4752831"/>
            <a:ext cx="3291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nicht durchzwicken</a:t>
            </a:r>
            <a:endParaRPr lang="de-A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83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E0E5BA9-1694-9B0D-9964-DF150866121F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Theorieprüfung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0D7F96-CDF1-A817-CE6F-AE99CAE51AFC}"/>
              </a:ext>
            </a:extLst>
          </p:cNvPr>
          <p:cNvSpPr txBox="1"/>
          <p:nvPr/>
        </p:nvSpPr>
        <p:spPr>
          <a:xfrm>
            <a:off x="393405" y="1913859"/>
            <a:ext cx="61456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Mittwoch </a:t>
            </a:r>
            <a:r>
              <a:rPr lang="de-DE" sz="2800" dirty="0">
                <a:solidFill>
                  <a:srgbClr val="000000"/>
                </a:solidFill>
                <a:latin typeface="+mj-lt"/>
              </a:rPr>
              <a:t>a</a:t>
            </a: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b 13 Uhr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Anmeldung 2 Wochen vorher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Lichtbildausweis im Original!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ärztliches Gutachten spätestens </a:t>
            </a:r>
            <a:b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sz="2800" b="0" i="0" u="none" strike="noStrike" dirty="0">
                <a:solidFill>
                  <a:srgbClr val="000000"/>
                </a:solidFill>
                <a:effectLst/>
                <a:latin typeface="+mj-lt"/>
              </a:rPr>
              <a:t>1 Woche vorher im Original</a:t>
            </a:r>
            <a:endParaRPr lang="de-DE" sz="2800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de-DE" sz="2800" b="1" i="0" u="none" strike="noStrike" dirty="0">
                <a:solidFill>
                  <a:srgbClr val="E5007D"/>
                </a:solidFill>
                <a:effectLst/>
                <a:latin typeface="+mj-lt"/>
              </a:rPr>
              <a:t>Prüfungssimulation!</a:t>
            </a:r>
            <a:endParaRPr lang="de-DE" sz="2800" dirty="0">
              <a:latin typeface="+mj-lt"/>
            </a:endParaRPr>
          </a:p>
          <a:p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ABC7EE-6CBC-C6AD-4D58-BF39204A6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061" y="1887966"/>
            <a:ext cx="30670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7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20FB400D-0F2D-93E3-EBCD-90A19E093E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84896">
            <a:off x="-33004" y="5907877"/>
            <a:ext cx="12252964" cy="1285757"/>
          </a:xfrm>
          <a:custGeom>
            <a:avLst/>
            <a:gdLst>
              <a:gd name="connsiteX0" fmla="*/ 0 w 13153938"/>
              <a:gd name="connsiteY0" fmla="*/ 0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0 w 13153938"/>
              <a:gd name="connsiteY4" fmla="*/ 0 h 2130804"/>
              <a:gd name="connsiteX0" fmla="*/ 251868 w 13153938"/>
              <a:gd name="connsiteY0" fmla="*/ 327176 h 2130804"/>
              <a:gd name="connsiteX1" fmla="*/ 13153938 w 13153938"/>
              <a:gd name="connsiteY1" fmla="*/ 0 h 2130804"/>
              <a:gd name="connsiteX2" fmla="*/ 13153938 w 13153938"/>
              <a:gd name="connsiteY2" fmla="*/ 2130804 h 2130804"/>
              <a:gd name="connsiteX3" fmla="*/ 0 w 13153938"/>
              <a:gd name="connsiteY3" fmla="*/ 2130804 h 2130804"/>
              <a:gd name="connsiteX4" fmla="*/ 251868 w 13153938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7259 w 12902070"/>
              <a:gd name="connsiteY3" fmla="*/ 1741484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181807 w 12902070"/>
              <a:gd name="connsiteY3" fmla="*/ 1681539 h 2130804"/>
              <a:gd name="connsiteX4" fmla="*/ 0 w 12902070"/>
              <a:gd name="connsiteY4" fmla="*/ 327176 h 2130804"/>
              <a:gd name="connsiteX0" fmla="*/ 0 w 12902070"/>
              <a:gd name="connsiteY0" fmla="*/ 327176 h 2130804"/>
              <a:gd name="connsiteX1" fmla="*/ 12902070 w 12902070"/>
              <a:gd name="connsiteY1" fmla="*/ 0 h 2130804"/>
              <a:gd name="connsiteX2" fmla="*/ 12902070 w 12902070"/>
              <a:gd name="connsiteY2" fmla="*/ 2130804 h 2130804"/>
              <a:gd name="connsiteX3" fmla="*/ 53915 w 12902070"/>
              <a:gd name="connsiteY3" fmla="*/ 1283801 h 2130804"/>
              <a:gd name="connsiteX4" fmla="*/ 0 w 12902070"/>
              <a:gd name="connsiteY4" fmla="*/ 327176 h 2130804"/>
              <a:gd name="connsiteX0" fmla="*/ 0 w 12902070"/>
              <a:gd name="connsiteY0" fmla="*/ 320160 h 2123788"/>
              <a:gd name="connsiteX1" fmla="*/ 12178387 w 12902070"/>
              <a:gd name="connsiteY1" fmla="*/ 0 h 2123788"/>
              <a:gd name="connsiteX2" fmla="*/ 12902070 w 12902070"/>
              <a:gd name="connsiteY2" fmla="*/ 2123788 h 2123788"/>
              <a:gd name="connsiteX3" fmla="*/ 53915 w 12902070"/>
              <a:gd name="connsiteY3" fmla="*/ 1276785 h 2123788"/>
              <a:gd name="connsiteX4" fmla="*/ 0 w 12902070"/>
              <a:gd name="connsiteY4" fmla="*/ 320160 h 2123788"/>
              <a:gd name="connsiteX0" fmla="*/ 0 w 12252636"/>
              <a:gd name="connsiteY0" fmla="*/ 320160 h 1276785"/>
              <a:gd name="connsiteX1" fmla="*/ 12178387 w 12252636"/>
              <a:gd name="connsiteY1" fmla="*/ 0 h 1276785"/>
              <a:gd name="connsiteX2" fmla="*/ 12252636 w 12252636"/>
              <a:gd name="connsiteY2" fmla="*/ 1136548 h 1276785"/>
              <a:gd name="connsiteX3" fmla="*/ 53915 w 12252636"/>
              <a:gd name="connsiteY3" fmla="*/ 1276785 h 1276785"/>
              <a:gd name="connsiteX4" fmla="*/ 0 w 12252636"/>
              <a:gd name="connsiteY4" fmla="*/ 320160 h 1276785"/>
              <a:gd name="connsiteX0" fmla="*/ 0 w 12191062"/>
              <a:gd name="connsiteY0" fmla="*/ 320160 h 1276785"/>
              <a:gd name="connsiteX1" fmla="*/ 12178387 w 12191062"/>
              <a:gd name="connsiteY1" fmla="*/ 0 h 1276785"/>
              <a:gd name="connsiteX2" fmla="*/ 12191062 w 12191062"/>
              <a:gd name="connsiteY2" fmla="*/ 586169 h 1276785"/>
              <a:gd name="connsiteX3" fmla="*/ 53915 w 12191062"/>
              <a:gd name="connsiteY3" fmla="*/ 1276785 h 1276785"/>
              <a:gd name="connsiteX4" fmla="*/ 0 w 12191062"/>
              <a:gd name="connsiteY4" fmla="*/ 320160 h 1276785"/>
              <a:gd name="connsiteX0" fmla="*/ 0 w 12235245"/>
              <a:gd name="connsiteY0" fmla="*/ 320160 h 1276785"/>
              <a:gd name="connsiteX1" fmla="*/ 12178387 w 12235245"/>
              <a:gd name="connsiteY1" fmla="*/ 0 h 1276785"/>
              <a:gd name="connsiteX2" fmla="*/ 12235245 w 12235245"/>
              <a:gd name="connsiteY2" fmla="*/ 615734 h 1276785"/>
              <a:gd name="connsiteX3" fmla="*/ 53915 w 12235245"/>
              <a:gd name="connsiteY3" fmla="*/ 1276785 h 1276785"/>
              <a:gd name="connsiteX4" fmla="*/ 0 w 12235245"/>
              <a:gd name="connsiteY4" fmla="*/ 320160 h 1276785"/>
              <a:gd name="connsiteX0" fmla="*/ 0 w 12252964"/>
              <a:gd name="connsiteY0" fmla="*/ 0 h 1285757"/>
              <a:gd name="connsiteX1" fmla="*/ 12196106 w 12252964"/>
              <a:gd name="connsiteY1" fmla="*/ 8972 h 1285757"/>
              <a:gd name="connsiteX2" fmla="*/ 12252964 w 12252964"/>
              <a:gd name="connsiteY2" fmla="*/ 624706 h 1285757"/>
              <a:gd name="connsiteX3" fmla="*/ 71634 w 12252964"/>
              <a:gd name="connsiteY3" fmla="*/ 1285757 h 1285757"/>
              <a:gd name="connsiteX4" fmla="*/ 0 w 12252964"/>
              <a:gd name="connsiteY4" fmla="*/ 0 h 128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964" h="1285757">
                <a:moveTo>
                  <a:pt x="0" y="0"/>
                </a:moveTo>
                <a:lnTo>
                  <a:pt x="12196106" y="8972"/>
                </a:lnTo>
                <a:lnTo>
                  <a:pt x="12252964" y="624706"/>
                </a:lnTo>
                <a:lnTo>
                  <a:pt x="71634" y="1285757"/>
                </a:lnTo>
                <a:lnTo>
                  <a:pt x="0" y="0"/>
                </a:lnTo>
                <a:close/>
              </a:path>
            </a:pathLst>
          </a:custGeom>
          <a:solidFill>
            <a:srgbClr val="E5007B"/>
          </a:solidFill>
          <a:ln>
            <a:solidFill>
              <a:srgbClr val="E50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C4ACCF-4630-98CA-38E3-5D06C172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2001" cy="1350335"/>
          </a:xfrm>
          <a:prstGeom prst="rect">
            <a:avLst/>
          </a:prstGeom>
          <a:solidFill>
            <a:srgbClr val="FFD300"/>
          </a:solidFill>
          <a:ln>
            <a:solidFill>
              <a:srgbClr val="FFD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A98C64D-442D-C793-E215-9C1D0C9670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299" y="5340248"/>
            <a:ext cx="1942213" cy="70881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F2EDA81-E3B4-C616-2C50-78C1312C7770}"/>
              </a:ext>
            </a:extLst>
          </p:cNvPr>
          <p:cNvSpPr txBox="1"/>
          <p:nvPr/>
        </p:nvSpPr>
        <p:spPr>
          <a:xfrm>
            <a:off x="393405" y="299830"/>
            <a:ext cx="7708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4400" dirty="0">
                <a:latin typeface="Londrina Solid" panose="02000506000000020003" pitchFamily="50" charset="0"/>
              </a:rPr>
              <a:t>Praxisprüfung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FE96AC2-6AF8-4AB7-B951-85CAF372EAE4}"/>
              </a:ext>
            </a:extLst>
          </p:cNvPr>
          <p:cNvSpPr txBox="1"/>
          <p:nvPr/>
        </p:nvSpPr>
        <p:spPr>
          <a:xfrm>
            <a:off x="393404" y="1754371"/>
            <a:ext cx="91014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Treffpunkt Übungsplatz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Dauer: 40 Minuten</a:t>
            </a:r>
            <a:b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b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Teil 1: Fahrzeugtechnik</a:t>
            </a:r>
            <a:b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Teil 2: Übungen</a:t>
            </a:r>
            <a:br>
              <a:rPr lang="de-DE" sz="2400" dirty="0">
                <a:solidFill>
                  <a:srgbClr val="000000"/>
                </a:solidFill>
                <a:latin typeface="+mj-lt"/>
              </a:rPr>
            </a:b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Teil 3: Fahrt im Verkehr</a:t>
            </a:r>
          </a:p>
          <a:p>
            <a:endParaRPr lang="de-DE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Nachbesprechung und Ende am Übungsplatz</a:t>
            </a:r>
            <a:endParaRPr lang="de-DE" sz="2400" dirty="0">
              <a:latin typeface="+mj-lt"/>
            </a:endParaRP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pic>
        <p:nvPicPr>
          <p:cNvPr id="5" name="Grafik 4" descr="Klemmbrett teilweise ausgefüllt mit einfarbiger Füllung">
            <a:extLst>
              <a:ext uri="{FF2B5EF4-FFF2-40B4-BE49-F238E27FC236}">
                <a16:creationId xmlns:a16="http://schemas.microsoft.com/office/drawing/2014/main" id="{C211EA52-C6F3-F670-6FAE-206D6AFA4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44189">
            <a:off x="8677943" y="1749503"/>
            <a:ext cx="2654595" cy="265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8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Breitbild</PresentationFormat>
  <Paragraphs>76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Londrina Solid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Josef Deibler</dc:creator>
  <cp:lastModifiedBy>Easy4 Fahrschulekrems</cp:lastModifiedBy>
  <cp:revision>53</cp:revision>
  <dcterms:created xsi:type="dcterms:W3CDTF">2022-10-13T12:54:44Z</dcterms:created>
  <dcterms:modified xsi:type="dcterms:W3CDTF">2026-02-19T13:49:41Z</dcterms:modified>
</cp:coreProperties>
</file>